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82" r:id="rId5"/>
    <p:sldId id="265" r:id="rId6"/>
    <p:sldId id="283" r:id="rId7"/>
    <p:sldId id="290" r:id="rId8"/>
    <p:sldId id="291" r:id="rId9"/>
    <p:sldId id="292" r:id="rId10"/>
    <p:sldId id="293" r:id="rId11"/>
    <p:sldId id="295" r:id="rId12"/>
    <p:sldId id="273" r:id="rId13"/>
    <p:sldId id="274" r:id="rId14"/>
    <p:sldId id="275" r:id="rId15"/>
    <p:sldId id="276" r:id="rId16"/>
    <p:sldId id="277" r:id="rId17"/>
    <p:sldId id="285" r:id="rId18"/>
    <p:sldId id="286" r:id="rId19"/>
    <p:sldId id="287" r:id="rId20"/>
    <p:sldId id="288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90" autoAdjust="0"/>
  </p:normalViewPr>
  <p:slideViewPr>
    <p:cSldViewPr>
      <p:cViewPr varScale="1">
        <p:scale>
          <a:sx n="59" d="100"/>
          <a:sy n="59" d="100"/>
        </p:scale>
        <p:origin x="9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difuzijom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zagrevanjem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temp.topljenja</a:t>
            </a:r>
            <a:r>
              <a:rPr lang="en-US" dirty="0"/>
              <a:t> (850-950</a:t>
            </a:r>
            <a:r>
              <a:rPr lang="en-US" baseline="30000" dirty="0"/>
              <a:t>o</a:t>
            </a:r>
            <a:r>
              <a:rPr lang="en-US" dirty="0"/>
              <a:t>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pritiskom</a:t>
            </a:r>
            <a:r>
              <a:rPr lang="en-US" dirty="0"/>
              <a:t>.</a:t>
            </a:r>
          </a:p>
          <a:p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difuzije</a:t>
            </a:r>
            <a:r>
              <a:rPr lang="en-US" dirty="0"/>
              <a:t> </a:t>
            </a:r>
            <a:r>
              <a:rPr lang="en-US" dirty="0" err="1"/>
              <a:t>površinskih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(</a:t>
            </a:r>
            <a:r>
              <a:rPr lang="en-US" dirty="0" err="1"/>
              <a:t>rastvaranja</a:t>
            </a:r>
            <a:r>
              <a:rPr lang="en-US" dirty="0"/>
              <a:t>)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u </a:t>
            </a:r>
            <a:r>
              <a:rPr lang="en-US" dirty="0" err="1"/>
              <a:t>vakuumu</a:t>
            </a:r>
            <a:r>
              <a:rPr lang="en-US" dirty="0"/>
              <a:t>.</a:t>
            </a:r>
          </a:p>
          <a:p>
            <a:r>
              <a:rPr lang="en-US" dirty="0" err="1"/>
              <a:t>Pritisak</a:t>
            </a:r>
            <a:r>
              <a:rPr lang="en-US" dirty="0"/>
              <a:t> 1 MPa, </a:t>
            </a:r>
            <a:r>
              <a:rPr lang="en-US" dirty="0" err="1"/>
              <a:t>trajanje</a:t>
            </a:r>
            <a:r>
              <a:rPr lang="en-US" dirty="0"/>
              <a:t> 30-60 min.</a:t>
            </a:r>
          </a:p>
          <a:p>
            <a:pPr>
              <a:buFontTx/>
              <a:buChar char="-"/>
            </a:pPr>
            <a:r>
              <a:rPr lang="en-US" dirty="0" err="1"/>
              <a:t>Prednosti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omogućeno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kompleksnih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, </a:t>
            </a:r>
          </a:p>
          <a:p>
            <a:pPr>
              <a:buFontTx/>
              <a:buChar char="-"/>
            </a:pPr>
            <a:r>
              <a:rPr lang="en-US" dirty="0" err="1"/>
              <a:t>omogućena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postupkom</a:t>
            </a:r>
            <a:r>
              <a:rPr lang="en-US" dirty="0"/>
              <a:t> </a:t>
            </a:r>
            <a:r>
              <a:rPr lang="en-US" dirty="0" err="1"/>
              <a:t>superplastičnog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, </a:t>
            </a:r>
          </a:p>
          <a:p>
            <a:r>
              <a:rPr lang="en-US" dirty="0" err="1"/>
              <a:t>Nedostaci</a:t>
            </a:r>
            <a:r>
              <a:rPr lang="en-US" dirty="0"/>
              <a:t>: </a:t>
            </a:r>
            <a:r>
              <a:rPr lang="en-US" dirty="0" err="1"/>
              <a:t>spor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, </a:t>
            </a:r>
            <a:r>
              <a:rPr lang="en-US" dirty="0" err="1"/>
              <a:t>zahtevna</a:t>
            </a:r>
            <a:r>
              <a:rPr lang="en-US" dirty="0"/>
              <a:t> </a:t>
            </a:r>
            <a:r>
              <a:rPr lang="en-US" dirty="0" err="1"/>
              <a:t>oprema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9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Elektrootporno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poprečnih</a:t>
            </a:r>
            <a:r>
              <a:rPr lang="en-US" dirty="0"/>
              <a:t> </a:t>
            </a:r>
            <a:r>
              <a:rPr lang="en-US" dirty="0" err="1"/>
              <a:t>preseka</a:t>
            </a:r>
            <a:r>
              <a:rPr lang="en-US" dirty="0"/>
              <a:t>,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gas,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</a:t>
            </a:r>
            <a:r>
              <a:rPr lang="en-US" dirty="0" err="1"/>
              <a:t>limovima</a:t>
            </a:r>
            <a:r>
              <a:rPr lang="en-US" dirty="0"/>
              <a:t>.</a:t>
            </a:r>
          </a:p>
          <a:p>
            <a:r>
              <a:rPr lang="en-US" dirty="0"/>
              <a:t>Titan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titana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toplotne</a:t>
            </a:r>
            <a:r>
              <a:rPr lang="en-US" dirty="0"/>
              <a:t> </a:t>
            </a:r>
            <a:r>
              <a:rPr lang="en-US" dirty="0" err="1"/>
              <a:t>provodljivosti</a:t>
            </a:r>
            <a:r>
              <a:rPr lang="en-US" dirty="0"/>
              <a:t>, pa je </a:t>
            </a:r>
            <a:r>
              <a:rPr lang="en-US" dirty="0" err="1"/>
              <a:t>prostiranje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ograničeno</a:t>
            </a:r>
            <a:r>
              <a:rPr lang="sr-Latn-RS"/>
              <a:t> (ograničena debljina limova)</a:t>
            </a:r>
            <a:r>
              <a:rPr lang="en-US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magnezijuma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legura</a:t>
            </a:r>
            <a:r>
              <a:rPr lang="en-US" b="1" dirty="0"/>
              <a:t> </a:t>
            </a:r>
            <a:r>
              <a:rPr lang="en-US" b="1" dirty="0" err="1"/>
              <a:t>magnezijuma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magnezijuma</a:t>
            </a:r>
            <a:r>
              <a:rPr lang="en-US" dirty="0"/>
              <a:t>/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magnezijuma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sr-Latn-CS" dirty="0"/>
              <a:t>-   Temperatura topljenja 65</a:t>
            </a:r>
            <a:r>
              <a:rPr lang="en-US" dirty="0"/>
              <a:t>7</a:t>
            </a:r>
            <a:r>
              <a:rPr lang="sr-Latn-CS" baseline="30000" dirty="0" err="1"/>
              <a:t>o</a:t>
            </a:r>
            <a:r>
              <a:rPr lang="sr-Latn-CS" dirty="0" err="1"/>
              <a:t>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Veoma</a:t>
            </a:r>
            <a:r>
              <a:rPr lang="en-US" dirty="0"/>
              <a:t> mala </a:t>
            </a:r>
            <a:r>
              <a:rPr lang="en-US" dirty="0" err="1"/>
              <a:t>gustina</a:t>
            </a:r>
            <a:r>
              <a:rPr lang="en-US" dirty="0"/>
              <a:t>, 1,74 g/cm</a:t>
            </a:r>
            <a:r>
              <a:rPr lang="en-US" baseline="30000" dirty="0"/>
              <a:t>3</a:t>
            </a:r>
          </a:p>
          <a:p>
            <a:pPr>
              <a:buFontTx/>
              <a:buChar char="-"/>
            </a:pPr>
            <a:r>
              <a:rPr lang="en-US" dirty="0" err="1"/>
              <a:t>Legure</a:t>
            </a:r>
            <a:r>
              <a:rPr lang="en-US" dirty="0"/>
              <a:t> 1,12-1,8 g/cm</a:t>
            </a:r>
            <a:r>
              <a:rPr lang="en-US" baseline="30000" dirty="0"/>
              <a:t>3 </a:t>
            </a:r>
            <a:r>
              <a:rPr lang="en-US" dirty="0"/>
              <a:t>u </a:t>
            </a:r>
            <a:r>
              <a:rPr lang="en-US" dirty="0" err="1"/>
              <a:t>zav</a:t>
            </a:r>
            <a:r>
              <a:rPr lang="sr-Latn-CS" dirty="0"/>
              <a:t>i</a:t>
            </a:r>
            <a:r>
              <a:rPr lang="en-US" dirty="0" err="1"/>
              <a:t>snosti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legiranja</a:t>
            </a:r>
            <a:r>
              <a:rPr lang="en-US" dirty="0"/>
              <a:t> (</a:t>
            </a:r>
            <a:r>
              <a:rPr lang="en-US" dirty="0" err="1"/>
              <a:t>od</a:t>
            </a:r>
            <a:r>
              <a:rPr lang="en-US" dirty="0"/>
              <a:t> Li, </a:t>
            </a:r>
            <a:r>
              <a:rPr lang="en-US" dirty="0" err="1"/>
              <a:t>preko</a:t>
            </a:r>
            <a:r>
              <a:rPr lang="en-US" dirty="0"/>
              <a:t> Al, </a:t>
            </a:r>
            <a:r>
              <a:rPr lang="en-US" dirty="0" err="1"/>
              <a:t>Th</a:t>
            </a:r>
            <a:r>
              <a:rPr lang="en-US" dirty="0"/>
              <a:t>, Zn, </a:t>
            </a:r>
            <a:r>
              <a:rPr lang="en-US" dirty="0" err="1"/>
              <a:t>Zr</a:t>
            </a:r>
            <a:r>
              <a:rPr lang="en-US" dirty="0"/>
              <a:t>, </a:t>
            </a:r>
            <a:r>
              <a:rPr lang="en-US" dirty="0" err="1"/>
              <a:t>Mn</a:t>
            </a:r>
            <a:r>
              <a:rPr lang="en-US" dirty="0"/>
              <a:t>,…)</a:t>
            </a:r>
          </a:p>
          <a:p>
            <a:pPr>
              <a:buFontTx/>
              <a:buChar char="-"/>
            </a:pPr>
            <a:r>
              <a:rPr lang="en-US" dirty="0"/>
              <a:t>Li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ekstremno</a:t>
            </a:r>
            <a:r>
              <a:rPr lang="en-US" dirty="0"/>
              <a:t> </a:t>
            </a:r>
            <a:r>
              <a:rPr lang="en-US" dirty="0" err="1"/>
              <a:t>nisku</a:t>
            </a:r>
            <a:r>
              <a:rPr lang="en-US" dirty="0"/>
              <a:t> </a:t>
            </a:r>
            <a:r>
              <a:rPr lang="en-US" dirty="0" err="1"/>
              <a:t>gustinu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visoku</a:t>
            </a:r>
            <a:r>
              <a:rPr lang="en-US" dirty="0"/>
              <a:t> </a:t>
            </a:r>
            <a:r>
              <a:rPr lang="en-US" dirty="0" err="1"/>
              <a:t>duktilnost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Al, Zn, </a:t>
            </a:r>
            <a:r>
              <a:rPr lang="en-US" dirty="0" err="1"/>
              <a:t>Zr</a:t>
            </a:r>
            <a:r>
              <a:rPr lang="en-US" dirty="0"/>
              <a:t>… –</a:t>
            </a:r>
            <a:r>
              <a:rPr lang="en-US" dirty="0" err="1"/>
              <a:t>obezbeđuju</a:t>
            </a:r>
            <a:r>
              <a:rPr lang="en-US" dirty="0"/>
              <a:t> </a:t>
            </a:r>
            <a:r>
              <a:rPr lang="en-US" dirty="0" err="1"/>
              <a:t>taložno</a:t>
            </a:r>
            <a:r>
              <a:rPr lang="en-US" dirty="0"/>
              <a:t> </a:t>
            </a:r>
            <a:r>
              <a:rPr lang="en-US" dirty="0" err="1"/>
              <a:t>ojačavanje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magnezijuma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Gasno</a:t>
            </a:r>
            <a:r>
              <a:rPr lang="en-US" dirty="0"/>
              <a:t> (</a:t>
            </a:r>
            <a:r>
              <a:rPr lang="en-US" dirty="0" err="1"/>
              <a:t>redukujući</a:t>
            </a:r>
            <a:r>
              <a:rPr lang="en-US" dirty="0"/>
              <a:t> </a:t>
            </a:r>
            <a:r>
              <a:rPr lang="en-US" dirty="0" err="1"/>
              <a:t>plamen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TIG/MIG</a:t>
            </a:r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laserom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LATIG= </a:t>
            </a:r>
            <a:r>
              <a:rPr lang="en-US" dirty="0" err="1"/>
              <a:t>z.laserom+TIG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Tačkasto</a:t>
            </a:r>
            <a:r>
              <a:rPr lang="en-US" dirty="0"/>
              <a:t> </a:t>
            </a:r>
            <a:r>
              <a:rPr lang="en-US" dirty="0" err="1"/>
              <a:t>elektrootporno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6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Generalne</a:t>
            </a:r>
            <a:r>
              <a:rPr lang="en-US" dirty="0"/>
              <a:t> </a:t>
            </a:r>
            <a:r>
              <a:rPr lang="en-US" dirty="0" err="1"/>
              <a:t>preporuke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OM od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MgO</a:t>
            </a:r>
            <a:r>
              <a:rPr lang="en-US" dirty="0"/>
              <a:t> (</a:t>
            </a:r>
            <a:r>
              <a:rPr lang="en-US" dirty="0" err="1"/>
              <a:t>mehanički-žičana</a:t>
            </a:r>
            <a:r>
              <a:rPr lang="en-US" dirty="0"/>
              <a:t> </a:t>
            </a:r>
            <a:r>
              <a:rPr lang="en-US" dirty="0" err="1"/>
              <a:t>četka</a:t>
            </a:r>
            <a:r>
              <a:rPr lang="en-US" dirty="0"/>
              <a:t>, ne </a:t>
            </a:r>
            <a:r>
              <a:rPr lang="en-US" dirty="0" err="1"/>
              <a:t>peskiranje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šmirgla</a:t>
            </a:r>
            <a:r>
              <a:rPr lang="en-US" dirty="0"/>
              <a:t>; </a:t>
            </a:r>
            <a:r>
              <a:rPr lang="en-US" dirty="0" err="1"/>
              <a:t>hemijski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Hemijsko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šavova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pozicioniranje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zadržavanja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(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naizmeničnom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razbijanja</a:t>
            </a:r>
            <a:r>
              <a:rPr lang="en-US" dirty="0"/>
              <a:t> </a:t>
            </a:r>
            <a:r>
              <a:rPr lang="en-US" dirty="0" err="1"/>
              <a:t>štetnog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topljivog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(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uključke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topitelja</a:t>
            </a:r>
            <a:r>
              <a:rPr lang="en-US" dirty="0"/>
              <a:t> da </a:t>
            </a:r>
            <a:r>
              <a:rPr lang="en-US" dirty="0" err="1"/>
              <a:t>oksid</a:t>
            </a:r>
            <a:r>
              <a:rPr lang="en-US" dirty="0"/>
              <a:t> </a:t>
            </a:r>
            <a:r>
              <a:rPr lang="en-US" dirty="0" err="1"/>
              <a:t>prevede</a:t>
            </a:r>
            <a:r>
              <a:rPr lang="en-US" dirty="0"/>
              <a:t> u </a:t>
            </a:r>
            <a:r>
              <a:rPr lang="en-US" dirty="0" err="1"/>
              <a:t>trosku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DM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sličniji</a:t>
            </a:r>
            <a:r>
              <a:rPr lang="en-US" dirty="0"/>
              <a:t> OM (</a:t>
            </a:r>
            <a:r>
              <a:rPr lang="en-US" dirty="0" err="1"/>
              <a:t>istorodni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DM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niža</a:t>
            </a:r>
            <a:r>
              <a:rPr lang="en-US" dirty="0"/>
              <a:t> – time </a:t>
            </a:r>
            <a:r>
              <a:rPr lang="en-US" dirty="0" err="1"/>
              <a:t>šav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tečan-kasnije</a:t>
            </a:r>
            <a:r>
              <a:rPr lang="en-US" dirty="0"/>
              <a:t> </a:t>
            </a:r>
            <a:r>
              <a:rPr lang="en-US" dirty="0" err="1"/>
              <a:t>plastičan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očvrsnuo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09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/>
              <a:t>-  </a:t>
            </a:r>
            <a:r>
              <a:rPr lang="en-US" sz="2700" dirty="0" err="1"/>
              <a:t>Predgrevanje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temperaturu</a:t>
            </a:r>
            <a:r>
              <a:rPr lang="en-US" sz="2700" dirty="0"/>
              <a:t> 250-300</a:t>
            </a:r>
            <a:r>
              <a:rPr lang="en-US" sz="2700" baseline="30000" dirty="0"/>
              <a:t>o</a:t>
            </a:r>
            <a:r>
              <a:rPr lang="en-US" sz="2700" dirty="0"/>
              <a:t>C </a:t>
            </a:r>
            <a:r>
              <a:rPr lang="en-US" sz="2700" dirty="0" err="1"/>
              <a:t>za</a:t>
            </a:r>
            <a:r>
              <a:rPr lang="en-US" sz="2700" dirty="0"/>
              <a:t> </a:t>
            </a:r>
            <a:r>
              <a:rPr lang="en-US" sz="2700" dirty="0" err="1"/>
              <a:t>sprečavanje</a:t>
            </a:r>
            <a:r>
              <a:rPr lang="en-US" sz="2700" dirty="0"/>
              <a:t> </a:t>
            </a:r>
            <a:r>
              <a:rPr lang="en-US" sz="2700" dirty="0" err="1"/>
              <a:t>pojave</a:t>
            </a:r>
            <a:r>
              <a:rPr lang="en-US" sz="2700" dirty="0"/>
              <a:t> </a:t>
            </a:r>
            <a:r>
              <a:rPr lang="en-US" sz="2700" dirty="0" err="1"/>
              <a:t>vrućih</a:t>
            </a:r>
            <a:r>
              <a:rPr lang="en-US" sz="2700" dirty="0"/>
              <a:t> </a:t>
            </a:r>
            <a:r>
              <a:rPr lang="en-US" sz="2700" dirty="0" err="1"/>
              <a:t>prslina</a:t>
            </a:r>
            <a:r>
              <a:rPr lang="en-US" sz="2700" dirty="0"/>
              <a:t>, ne </a:t>
            </a:r>
            <a:r>
              <a:rPr lang="en-US" sz="2700" dirty="0" err="1"/>
              <a:t>sme</a:t>
            </a:r>
            <a:r>
              <a:rPr lang="en-US" sz="2700" dirty="0"/>
              <a:t> </a:t>
            </a:r>
            <a:r>
              <a:rPr lang="en-US" sz="2700" dirty="0" err="1"/>
              <a:t>preko</a:t>
            </a:r>
            <a:r>
              <a:rPr lang="en-US" sz="2700" dirty="0"/>
              <a:t> 380</a:t>
            </a:r>
            <a:r>
              <a:rPr lang="en-US" sz="2700" baseline="30000" dirty="0"/>
              <a:t>o</a:t>
            </a:r>
            <a:r>
              <a:rPr lang="en-US" sz="2700" dirty="0"/>
              <a:t>C </a:t>
            </a:r>
            <a:r>
              <a:rPr lang="en-US" sz="2700" dirty="0" err="1"/>
              <a:t>zbog</a:t>
            </a:r>
            <a:r>
              <a:rPr lang="en-US" sz="2700" dirty="0"/>
              <a:t> </a:t>
            </a:r>
            <a:r>
              <a:rPr lang="en-US" sz="2700" dirty="0" err="1"/>
              <a:t>opasnosti</a:t>
            </a:r>
            <a:r>
              <a:rPr lang="en-US" sz="2700" dirty="0"/>
              <a:t> od </a:t>
            </a:r>
            <a:r>
              <a:rPr lang="en-US" sz="2700" dirty="0" err="1"/>
              <a:t>samozapaljenja</a:t>
            </a:r>
            <a:endParaRPr lang="en-US" sz="2700" dirty="0"/>
          </a:p>
          <a:p>
            <a:pPr>
              <a:buFontTx/>
              <a:buChar char="-"/>
            </a:pPr>
            <a:r>
              <a:rPr lang="en-US" sz="2700" dirty="0" err="1"/>
              <a:t>Žarenje</a:t>
            </a:r>
            <a:r>
              <a:rPr lang="en-US" sz="2700" dirty="0"/>
              <a:t> </a:t>
            </a:r>
            <a:r>
              <a:rPr lang="en-US" sz="2700" dirty="0" err="1"/>
              <a:t>za</a:t>
            </a:r>
            <a:r>
              <a:rPr lang="en-US" sz="2700" dirty="0"/>
              <a:t> </a:t>
            </a:r>
            <a:r>
              <a:rPr lang="en-US" sz="2700" dirty="0" err="1"/>
              <a:t>smanjenje</a:t>
            </a:r>
            <a:r>
              <a:rPr lang="en-US" sz="2700" dirty="0"/>
              <a:t> </a:t>
            </a:r>
            <a:r>
              <a:rPr lang="en-US" sz="2700" dirty="0" err="1"/>
              <a:t>zaostalih</a:t>
            </a:r>
            <a:r>
              <a:rPr lang="en-US" sz="2700" dirty="0"/>
              <a:t> </a:t>
            </a:r>
            <a:r>
              <a:rPr lang="en-US" sz="2700" dirty="0" err="1"/>
              <a:t>napona</a:t>
            </a:r>
            <a:r>
              <a:rPr lang="en-US" sz="2700" dirty="0"/>
              <a:t> je </a:t>
            </a:r>
            <a:r>
              <a:rPr lang="en-US" sz="2700" dirty="0" err="1"/>
              <a:t>poželjno</a:t>
            </a:r>
            <a:r>
              <a:rPr lang="en-US" sz="2700" dirty="0"/>
              <a:t>.</a:t>
            </a:r>
          </a:p>
          <a:p>
            <a:pPr>
              <a:buNone/>
            </a:pPr>
            <a:r>
              <a:rPr lang="en-US" sz="2700" dirty="0"/>
              <a:t>-   </a:t>
            </a:r>
            <a:r>
              <a:rPr lang="en-US" sz="2700" dirty="0" err="1"/>
              <a:t>Moguća</a:t>
            </a:r>
            <a:r>
              <a:rPr lang="en-US" sz="2700" dirty="0"/>
              <a:t> </a:t>
            </a:r>
            <a:r>
              <a:rPr lang="en-US" sz="2700" dirty="0" err="1"/>
              <a:t>naknadna</a:t>
            </a:r>
            <a:r>
              <a:rPr lang="en-US" sz="2700" dirty="0"/>
              <a:t> </a:t>
            </a:r>
            <a:r>
              <a:rPr lang="en-US" sz="2700" dirty="0" err="1"/>
              <a:t>termička</a:t>
            </a:r>
            <a:r>
              <a:rPr lang="en-US" sz="2700" dirty="0"/>
              <a:t> </a:t>
            </a:r>
            <a:r>
              <a:rPr lang="en-US" sz="2700" dirty="0" err="1"/>
              <a:t>obrada</a:t>
            </a:r>
            <a:r>
              <a:rPr lang="en-US" sz="2700" dirty="0"/>
              <a:t>: </a:t>
            </a:r>
            <a:r>
              <a:rPr lang="en-US" sz="2700" dirty="0" err="1"/>
              <a:t>gašenje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320-360</a:t>
            </a:r>
            <a:r>
              <a:rPr lang="en-US" sz="2700" baseline="30000" dirty="0"/>
              <a:t>o</a:t>
            </a:r>
            <a:r>
              <a:rPr lang="en-US" sz="2700" dirty="0"/>
              <a:t>C, pa </a:t>
            </a:r>
            <a:r>
              <a:rPr lang="en-US" sz="2700" dirty="0" err="1"/>
              <a:t>starenje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150-180</a:t>
            </a:r>
            <a:r>
              <a:rPr lang="en-US" sz="2700" baseline="30000" dirty="0"/>
              <a:t>o</a:t>
            </a:r>
            <a:r>
              <a:rPr lang="en-US" sz="2700" dirty="0"/>
              <a:t>C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zadržavanje</a:t>
            </a:r>
            <a:r>
              <a:rPr lang="en-US" sz="2700" dirty="0"/>
              <a:t> 10-25 h</a:t>
            </a:r>
            <a:endParaRPr lang="pt-BR" sz="2700" dirty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Mere </a:t>
            </a:r>
            <a:r>
              <a:rPr lang="en-US" dirty="0" err="1"/>
              <a:t>predostrožnosti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pažnja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posveti</a:t>
            </a:r>
            <a:r>
              <a:rPr lang="en-US" dirty="0"/>
              <a:t>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požara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bliskih</a:t>
            </a:r>
            <a:r>
              <a:rPr lang="en-US" dirty="0"/>
              <a:t> </a:t>
            </a:r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čistom</a:t>
            </a:r>
            <a:r>
              <a:rPr lang="en-US" dirty="0"/>
              <a:t> Mg.</a:t>
            </a:r>
          </a:p>
          <a:p>
            <a:pPr>
              <a:buFontTx/>
              <a:buChar char="-"/>
            </a:pPr>
            <a:r>
              <a:rPr lang="en-US" dirty="0" err="1"/>
              <a:t>Požar</a:t>
            </a:r>
            <a:r>
              <a:rPr lang="en-US" dirty="0"/>
              <a:t> </a:t>
            </a:r>
            <a:r>
              <a:rPr lang="en-US" b="1" u="sng" dirty="0"/>
              <a:t>ne </a:t>
            </a:r>
            <a:r>
              <a:rPr lang="en-US" b="1" u="sng" dirty="0" err="1"/>
              <a:t>sme</a:t>
            </a:r>
            <a:r>
              <a:rPr lang="en-US" b="1" u="sng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gasi</a:t>
            </a:r>
            <a:r>
              <a:rPr lang="en-US" dirty="0"/>
              <a:t> </a:t>
            </a:r>
            <a:r>
              <a:rPr lang="en-US" dirty="0" err="1"/>
              <a:t>vodom</a:t>
            </a:r>
            <a:r>
              <a:rPr lang="en-US" dirty="0"/>
              <a:t>:</a:t>
            </a:r>
            <a:endParaRPr lang="sr-Latn-CS" dirty="0"/>
          </a:p>
          <a:p>
            <a:pPr>
              <a:buFontTx/>
              <a:buChar char="-"/>
            </a:pPr>
            <a:endParaRPr lang="en-US" dirty="0"/>
          </a:p>
          <a:p>
            <a:pPr algn="ctr">
              <a:buNone/>
            </a:pPr>
            <a:r>
              <a:rPr lang="pt-BR" dirty="0"/>
              <a:t>Mg + 2H</a:t>
            </a:r>
            <a:r>
              <a:rPr lang="pt-BR" baseline="-25000" dirty="0"/>
              <a:t>2</a:t>
            </a:r>
            <a:r>
              <a:rPr lang="pt-BR" dirty="0"/>
              <a:t>O → Mg(OH)</a:t>
            </a:r>
            <a:r>
              <a:rPr lang="pt-BR" baseline="-25000" dirty="0"/>
              <a:t>2</a:t>
            </a:r>
            <a:r>
              <a:rPr lang="pt-BR" dirty="0"/>
              <a:t> + H</a:t>
            </a:r>
            <a:r>
              <a:rPr lang="pt-BR" baseline="-25000" dirty="0"/>
              <a:t>2 </a:t>
            </a:r>
            <a:r>
              <a:rPr lang="pt-BR" dirty="0"/>
              <a:t>(vodonik intenzivira požar!!!)</a:t>
            </a:r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r>
              <a:rPr lang="en-US" dirty="0" err="1"/>
              <a:t>Požar</a:t>
            </a:r>
            <a:r>
              <a:rPr lang="en-US" dirty="0"/>
              <a:t> </a:t>
            </a:r>
            <a:r>
              <a:rPr lang="en-US" b="1" u="sng" dirty="0"/>
              <a:t>ne </a:t>
            </a:r>
            <a:r>
              <a:rPr lang="en-US" b="1" u="sng" dirty="0" err="1"/>
              <a:t>može</a:t>
            </a:r>
            <a:r>
              <a:rPr lang="en-US" b="1" u="sng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gasi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sr-Latn-CS" dirty="0"/>
          </a:p>
          <a:p>
            <a:pPr>
              <a:buFontTx/>
              <a:buChar char="-"/>
            </a:pPr>
            <a:endParaRPr lang="en-US" dirty="0"/>
          </a:p>
          <a:p>
            <a:pPr algn="ctr">
              <a:buNone/>
            </a:pPr>
            <a:r>
              <a:rPr lang="en-US" dirty="0"/>
              <a:t>2Mg + CO</a:t>
            </a:r>
            <a:r>
              <a:rPr lang="en-US" baseline="-25000" dirty="0"/>
              <a:t>2</a:t>
            </a:r>
            <a:r>
              <a:rPr lang="en-US" dirty="0"/>
              <a:t> → 2MgO + C</a:t>
            </a:r>
          </a:p>
          <a:p>
            <a:pPr algn="ctr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Požar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gasi</a:t>
            </a:r>
            <a:r>
              <a:rPr lang="en-US" dirty="0"/>
              <a:t> </a:t>
            </a:r>
            <a:r>
              <a:rPr lang="en-US" dirty="0" err="1"/>
              <a:t>peskom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D (</a:t>
            </a:r>
            <a:r>
              <a:rPr lang="en-US" dirty="0" err="1"/>
              <a:t>NaCl</a:t>
            </a:r>
            <a:r>
              <a:rPr lang="en-US" dirty="0"/>
              <a:t>, </a:t>
            </a:r>
            <a:r>
              <a:rPr lang="en-US" dirty="0" err="1"/>
              <a:t>grafit</a:t>
            </a:r>
            <a:r>
              <a:rPr lang="en-US" dirty="0"/>
              <a:t>, Cu,</a:t>
            </a:r>
            <a:r>
              <a:rPr lang="sr-Latn-CS" dirty="0"/>
              <a:t>...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109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TIG/MIG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r>
              <a:rPr lang="en-US" dirty="0" err="1"/>
              <a:t>Obratiti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– ne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prevelik</a:t>
            </a:r>
            <a:r>
              <a:rPr lang="en-US" dirty="0"/>
              <a:t>, </a:t>
            </a:r>
            <a:r>
              <a:rPr lang="en-US" dirty="0" err="1"/>
              <a:t>oko</a:t>
            </a:r>
            <a:r>
              <a:rPr lang="en-US" dirty="0"/>
              <a:t> 2/3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Al</a:t>
            </a:r>
          </a:p>
          <a:p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specifičan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TIG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topiteljem</a:t>
            </a:r>
            <a:r>
              <a:rPr lang="en-US" dirty="0"/>
              <a:t>,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približno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zavariti</a:t>
            </a:r>
            <a:r>
              <a:rPr lang="en-US" dirty="0"/>
              <a:t> (</a:t>
            </a:r>
            <a:r>
              <a:rPr lang="en-US" dirty="0" err="1"/>
              <a:t>zamena</a:t>
            </a:r>
            <a:r>
              <a:rPr lang="en-US" dirty="0"/>
              <a:t> V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I), </a:t>
            </a:r>
            <a:r>
              <a:rPr lang="en-US" dirty="0" err="1"/>
              <a:t>brže</a:t>
            </a:r>
            <a:r>
              <a:rPr lang="en-US" dirty="0"/>
              <a:t> </a:t>
            </a:r>
            <a:r>
              <a:rPr lang="en-US" dirty="0" err="1"/>
              <a:t>izvođenje</a:t>
            </a:r>
            <a:r>
              <a:rPr lang="en-US" dirty="0"/>
              <a:t>,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laserom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Vrhunski</a:t>
            </a:r>
            <a:r>
              <a:rPr lang="en-US" dirty="0"/>
              <a:t> </a:t>
            </a:r>
            <a:r>
              <a:rPr lang="en-US" dirty="0" err="1"/>
              <a:t>kvalitet</a:t>
            </a:r>
            <a:endParaRPr lang="en-US" dirty="0"/>
          </a:p>
          <a:p>
            <a:r>
              <a:rPr lang="en-US" dirty="0" err="1"/>
              <a:t>Uzan</a:t>
            </a:r>
            <a:r>
              <a:rPr lang="en-US" dirty="0"/>
              <a:t> ZUT</a:t>
            </a:r>
          </a:p>
          <a:p>
            <a:r>
              <a:rPr lang="en-US" dirty="0"/>
              <a:t>Male </a:t>
            </a:r>
            <a:r>
              <a:rPr lang="en-US" dirty="0" err="1"/>
              <a:t>deformacije</a:t>
            </a:r>
            <a:endParaRPr lang="en-US" dirty="0"/>
          </a:p>
          <a:p>
            <a:r>
              <a:rPr lang="en-US" dirty="0" err="1"/>
              <a:t>Za</a:t>
            </a:r>
            <a:r>
              <a:rPr lang="en-US" dirty="0"/>
              <a:t> male </a:t>
            </a:r>
            <a:r>
              <a:rPr lang="en-US" dirty="0" err="1"/>
              <a:t>debljine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(~1/2 </a:t>
            </a:r>
            <a:r>
              <a:rPr lang="en-US" dirty="0" err="1"/>
              <a:t>od</a:t>
            </a:r>
            <a:r>
              <a:rPr lang="en-US" dirty="0"/>
              <a:t> TIG)</a:t>
            </a:r>
          </a:p>
          <a:p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postupak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25000" r="26794" b="9375"/>
          <a:stretch>
            <a:fillRect/>
          </a:stretch>
        </p:blipFill>
        <p:spPr bwMode="auto">
          <a:xfrm>
            <a:off x="3886200" y="2961042"/>
            <a:ext cx="5257800" cy="389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373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TIG/laser (LATIG)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TIG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laserom</a:t>
            </a:r>
            <a:r>
              <a:rPr lang="en-US" dirty="0"/>
              <a:t>.</a:t>
            </a:r>
          </a:p>
          <a:p>
            <a:r>
              <a:rPr lang="en-US" dirty="0" err="1"/>
              <a:t>Dvostruko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TIG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lasersko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88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ostalih</a:t>
            </a:r>
            <a:r>
              <a:rPr lang="en-US" b="1" dirty="0"/>
              <a:t> </a:t>
            </a:r>
            <a:r>
              <a:rPr lang="en-US" b="1" dirty="0" err="1"/>
              <a:t>metala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legura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</p:spPr>
        <p:txBody>
          <a:bodyPr>
            <a:normAutofit/>
          </a:bodyPr>
          <a:lstStyle/>
          <a:p>
            <a:endParaRPr lang="en-US" sz="5100" dirty="0"/>
          </a:p>
          <a:p>
            <a:r>
              <a:rPr lang="en-US" dirty="0"/>
              <a:t>Titan</a:t>
            </a:r>
          </a:p>
          <a:p>
            <a:r>
              <a:rPr lang="en-US" dirty="0" err="1"/>
              <a:t>Magnezijum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Tačkasto</a:t>
            </a:r>
            <a:r>
              <a:rPr lang="en-US" dirty="0"/>
              <a:t> </a:t>
            </a:r>
            <a:r>
              <a:rPr lang="en-US" dirty="0" err="1"/>
              <a:t>elektrootporno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76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Pogodan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automatizaciju</a:t>
            </a:r>
            <a:endParaRPr lang="en-US" dirty="0"/>
          </a:p>
          <a:p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čeličnih</a:t>
            </a:r>
            <a:r>
              <a:rPr lang="en-US" dirty="0"/>
              <a:t> </a:t>
            </a:r>
            <a:r>
              <a:rPr lang="en-US" dirty="0" err="1"/>
              <a:t>podloški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prečnika</a:t>
            </a:r>
            <a:r>
              <a:rPr lang="en-US" dirty="0"/>
              <a:t> </a:t>
            </a:r>
            <a:r>
              <a:rPr lang="en-US" dirty="0" err="1"/>
              <a:t>zavarene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52800" y="1447800"/>
            <a:ext cx="5715000" cy="5153799"/>
            <a:chOff x="3429001" y="1981200"/>
            <a:chExt cx="5715000" cy="51537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49781" t="21875" r="13909" b="22917"/>
            <a:stretch>
              <a:fillRect/>
            </a:stretch>
          </p:blipFill>
          <p:spPr bwMode="auto">
            <a:xfrm>
              <a:off x="3439065" y="1981200"/>
              <a:ext cx="570493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13"/>
            <p:cNvGrpSpPr/>
            <p:nvPr/>
          </p:nvGrpSpPr>
          <p:grpSpPr>
            <a:xfrm>
              <a:off x="3429001" y="2416461"/>
              <a:ext cx="5715000" cy="4718538"/>
              <a:chOff x="3429001" y="2416461"/>
              <a:chExt cx="5715000" cy="4718538"/>
            </a:xfrm>
          </p:grpSpPr>
          <p:sp>
            <p:nvSpPr>
              <p:cNvPr id="5" name="TextBox 4"/>
              <p:cNvSpPr txBox="1"/>
              <p:nvPr/>
            </p:nvSpPr>
            <p:spPr>
              <a:xfrm rot="16200000">
                <a:off x="2262485" y="3833515"/>
                <a:ext cx="27023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Najveća</a:t>
                </a:r>
                <a:r>
                  <a:rPr lang="en-US" dirty="0"/>
                  <a:t> </a:t>
                </a:r>
                <a:r>
                  <a:rPr lang="en-US" dirty="0" err="1"/>
                  <a:t>smicajna</a:t>
                </a:r>
                <a:r>
                  <a:rPr lang="en-US" dirty="0"/>
                  <a:t> </a:t>
                </a:r>
                <a:r>
                  <a:rPr lang="en-US" dirty="0" err="1"/>
                  <a:t>sila</a:t>
                </a:r>
                <a:r>
                  <a:rPr lang="en-US" dirty="0"/>
                  <a:t> [</a:t>
                </a:r>
                <a:r>
                  <a:rPr lang="en-US" dirty="0" err="1"/>
                  <a:t>kN</a:t>
                </a:r>
                <a:r>
                  <a:rPr lang="en-US" dirty="0"/>
                  <a:t>]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7608153" y="3950552"/>
                <a:ext cx="27023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Prečnik</a:t>
                </a:r>
                <a:r>
                  <a:rPr lang="en-US" dirty="0"/>
                  <a:t> </a:t>
                </a:r>
                <a:r>
                  <a:rPr lang="en-US" dirty="0" err="1"/>
                  <a:t>tačke</a:t>
                </a:r>
                <a:r>
                  <a:rPr lang="en-US" dirty="0"/>
                  <a:t> [mm]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53000" y="6488668"/>
                <a:ext cx="2362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Struja</a:t>
                </a:r>
                <a:r>
                  <a:rPr lang="en-US" dirty="0"/>
                  <a:t> </a:t>
                </a:r>
                <a:r>
                  <a:rPr lang="en-US" dirty="0" err="1"/>
                  <a:t>zavarivanja</a:t>
                </a:r>
                <a:r>
                  <a:rPr lang="en-US" dirty="0"/>
                  <a:t> [kA]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51037" y="2416461"/>
                <a:ext cx="27023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Najveća</a:t>
                </a:r>
                <a:r>
                  <a:rPr lang="en-US" dirty="0"/>
                  <a:t> </a:t>
                </a:r>
                <a:r>
                  <a:rPr lang="en-US" dirty="0" err="1"/>
                  <a:t>smicajna</a:t>
                </a:r>
                <a:r>
                  <a:rPr lang="en-US" dirty="0"/>
                  <a:t> </a:t>
                </a:r>
                <a:r>
                  <a:rPr lang="en-US" dirty="0" err="1"/>
                  <a:t>sila</a:t>
                </a:r>
                <a:r>
                  <a:rPr lang="en-US" dirty="0"/>
                  <a:t> – </a:t>
                </a:r>
                <a:r>
                  <a:rPr lang="en-US" dirty="0" err="1"/>
                  <a:t>sa</a:t>
                </a:r>
                <a:r>
                  <a:rPr lang="en-US" dirty="0"/>
                  <a:t> </a:t>
                </a:r>
                <a:r>
                  <a:rPr lang="en-US" dirty="0" err="1"/>
                  <a:t>čeličnom</a:t>
                </a:r>
                <a:r>
                  <a:rPr lang="en-US" dirty="0"/>
                  <a:t> </a:t>
                </a:r>
                <a:r>
                  <a:rPr lang="en-US" dirty="0" err="1"/>
                  <a:t>podloškom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800" y="3048000"/>
                <a:ext cx="14478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Prečnik</a:t>
                </a:r>
                <a:r>
                  <a:rPr lang="en-US" dirty="0"/>
                  <a:t> </a:t>
                </a:r>
                <a:r>
                  <a:rPr lang="en-US" dirty="0" err="1"/>
                  <a:t>tačke</a:t>
                </a:r>
                <a:r>
                  <a:rPr lang="en-US" dirty="0"/>
                  <a:t> – </a:t>
                </a:r>
                <a:r>
                  <a:rPr lang="en-US" dirty="0" err="1"/>
                  <a:t>sa</a:t>
                </a:r>
                <a:r>
                  <a:rPr lang="en-US" dirty="0"/>
                  <a:t> </a:t>
                </a:r>
                <a:r>
                  <a:rPr lang="en-US" dirty="0" err="1"/>
                  <a:t>čeličnom</a:t>
                </a:r>
                <a:r>
                  <a:rPr lang="en-US" dirty="0"/>
                  <a:t> </a:t>
                </a:r>
                <a:r>
                  <a:rPr lang="en-US" dirty="0" err="1"/>
                  <a:t>podloškom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334000" y="4343400"/>
                <a:ext cx="14478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Prečnik</a:t>
                </a:r>
                <a:r>
                  <a:rPr lang="en-US" dirty="0"/>
                  <a:t> </a:t>
                </a:r>
                <a:r>
                  <a:rPr lang="en-US" dirty="0" err="1"/>
                  <a:t>tačke</a:t>
                </a:r>
                <a:r>
                  <a:rPr lang="en-US" dirty="0"/>
                  <a:t> – </a:t>
                </a:r>
                <a:r>
                  <a:rPr lang="en-US" dirty="0" err="1"/>
                  <a:t>bez</a:t>
                </a:r>
                <a:r>
                  <a:rPr lang="en-US" dirty="0"/>
                  <a:t> </a:t>
                </a:r>
                <a:r>
                  <a:rPr lang="en-US" dirty="0" err="1"/>
                  <a:t>čel.podl</a:t>
                </a:r>
                <a:r>
                  <a:rPr lang="en-US" dirty="0"/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77200" y="5934670"/>
                <a:ext cx="10668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Najveća</a:t>
                </a:r>
                <a:r>
                  <a:rPr lang="en-US" dirty="0"/>
                  <a:t> </a:t>
                </a:r>
                <a:r>
                  <a:rPr lang="en-US" dirty="0" err="1"/>
                  <a:t>smicajna</a:t>
                </a:r>
                <a:r>
                  <a:rPr lang="en-US" dirty="0"/>
                  <a:t> </a:t>
                </a:r>
                <a:r>
                  <a:rPr lang="en-US" dirty="0" err="1"/>
                  <a:t>sila</a:t>
                </a:r>
                <a:r>
                  <a:rPr lang="en-US" dirty="0"/>
                  <a:t> – bez </a:t>
                </a:r>
                <a:r>
                  <a:rPr lang="en-US" dirty="0" err="1"/>
                  <a:t>čel.podl</a:t>
                </a:r>
                <a:r>
                  <a:rPr lang="en-US" dirty="0"/>
                  <a:t>.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162800" y="5562600"/>
                <a:ext cx="9906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24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titana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legura</a:t>
            </a:r>
            <a:r>
              <a:rPr lang="en-US" b="1" dirty="0"/>
              <a:t> </a:t>
            </a:r>
            <a:r>
              <a:rPr lang="en-US" b="1" dirty="0" err="1"/>
              <a:t>titana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titana</a:t>
            </a:r>
            <a:r>
              <a:rPr lang="en-US" dirty="0"/>
              <a:t>/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titana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sr-Latn-CS" dirty="0"/>
              <a:t>-   Temperatura topljenja </a:t>
            </a:r>
            <a:r>
              <a:rPr lang="en-US" dirty="0"/>
              <a:t>1727</a:t>
            </a:r>
            <a:r>
              <a:rPr lang="sr-Latn-CS" dirty="0"/>
              <a:t> </a:t>
            </a:r>
            <a:r>
              <a:rPr lang="sr-Latn-CS" baseline="30000" dirty="0"/>
              <a:t>o</a:t>
            </a:r>
            <a:r>
              <a:rPr lang="sr-Latn-CS" dirty="0"/>
              <a:t>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Gustina</a:t>
            </a:r>
            <a:r>
              <a:rPr lang="en-US" dirty="0"/>
              <a:t> </a:t>
            </a:r>
            <a:r>
              <a:rPr lang="en-US" dirty="0" err="1"/>
              <a:t>titana</a:t>
            </a:r>
            <a:r>
              <a:rPr lang="en-US" dirty="0"/>
              <a:t>: 4,</a:t>
            </a:r>
            <a:r>
              <a:rPr lang="sr-Latn-CS" dirty="0"/>
              <a:t>5</a:t>
            </a:r>
            <a:r>
              <a:rPr lang="en-US" dirty="0"/>
              <a:t> g/cm</a:t>
            </a:r>
            <a:r>
              <a:rPr lang="en-US" baseline="30000" dirty="0"/>
              <a:t>3</a:t>
            </a:r>
            <a:r>
              <a:rPr lang="en-US" dirty="0"/>
              <a:t> (~</a:t>
            </a:r>
            <a:r>
              <a:rPr lang="sr-Latn-CS" dirty="0"/>
              <a:t>4,42 </a:t>
            </a:r>
            <a:r>
              <a:rPr lang="en-US" dirty="0"/>
              <a:t>g/cm</a:t>
            </a:r>
            <a:r>
              <a:rPr lang="en-US" baseline="30000" dirty="0"/>
              <a:t>3</a:t>
            </a:r>
            <a:r>
              <a:rPr lang="sr-Latn-CS" baseline="30000" dirty="0"/>
              <a:t> </a:t>
            </a:r>
            <a:r>
              <a:rPr lang="sr-Latn-CS" dirty="0"/>
              <a:t> Ti-6Al-4V)</a:t>
            </a:r>
          </a:p>
          <a:p>
            <a:pPr>
              <a:buFontTx/>
              <a:buChar char="-"/>
            </a:pPr>
            <a:r>
              <a:rPr lang="sr-Latn-CS" dirty="0"/>
              <a:t>Legirajući elementi: Al, V, Mo, Zr, Fe...</a:t>
            </a:r>
          </a:p>
          <a:p>
            <a:pPr>
              <a:buFontTx/>
              <a:buChar char="-"/>
            </a:pPr>
            <a:r>
              <a:rPr lang="sr-Latn-CS" dirty="0"/>
              <a:t>Podela legura: </a:t>
            </a:r>
            <a:r>
              <a:rPr lang="el-GR" dirty="0"/>
              <a:t>α</a:t>
            </a:r>
            <a:r>
              <a:rPr lang="en-US" dirty="0"/>
              <a:t> (HGS)</a:t>
            </a:r>
            <a:r>
              <a:rPr lang="sr-Latn-CS" dirty="0"/>
              <a:t>, </a:t>
            </a:r>
            <a:r>
              <a:rPr lang="el-GR" dirty="0"/>
              <a:t>α</a:t>
            </a:r>
            <a:r>
              <a:rPr lang="sr-Latn-CS" dirty="0"/>
              <a:t>/</a:t>
            </a:r>
            <a:r>
              <a:rPr lang="el-GR" dirty="0"/>
              <a:t>β</a:t>
            </a:r>
            <a:r>
              <a:rPr lang="sr-Latn-CS" dirty="0"/>
              <a:t>, </a:t>
            </a:r>
            <a:r>
              <a:rPr lang="el-GR" dirty="0"/>
              <a:t>β</a:t>
            </a:r>
            <a:r>
              <a:rPr lang="sr-Latn-CS" dirty="0"/>
              <a:t> (ZCK)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/>
              <a:t>Naješće korišćena legura Ti-6Al-4V (preko 70% </a:t>
            </a:r>
            <a:r>
              <a:rPr lang="en-US" dirty="0" err="1"/>
              <a:t>proizvoda</a:t>
            </a:r>
            <a:r>
              <a:rPr lang="sr-Latn-CS" dirty="0"/>
              <a:t>), sastav – </a:t>
            </a:r>
            <a:r>
              <a:rPr lang="el-GR" dirty="0"/>
              <a:t>α</a:t>
            </a:r>
            <a:r>
              <a:rPr lang="sr-Latn-CS" dirty="0"/>
              <a:t>/</a:t>
            </a:r>
            <a:r>
              <a:rPr lang="el-GR" dirty="0"/>
              <a:t>β</a:t>
            </a:r>
            <a:r>
              <a:rPr lang="sr-Latn-CS" dirty="0"/>
              <a:t>, namena: </a:t>
            </a:r>
            <a:r>
              <a:rPr lang="sr-Latn-CS" dirty="0" err="1"/>
              <a:t>implanti</a:t>
            </a:r>
            <a:r>
              <a:rPr lang="sr-Latn-CS" dirty="0"/>
              <a:t>, lopatice kompresora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sr-Latn-CS" dirty="0"/>
              <a:t>aviona, kućišta reduktora, elementi konstrukcije aviona, itd.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 err="1"/>
              <a:t>Zavarljivost</a:t>
            </a:r>
            <a:r>
              <a:rPr lang="sr-Latn-CS" dirty="0"/>
              <a:t> – ograničena na </a:t>
            </a:r>
            <a:r>
              <a:rPr lang="el-GR" dirty="0"/>
              <a:t>α</a:t>
            </a:r>
            <a:r>
              <a:rPr lang="sr-Latn-CS" dirty="0"/>
              <a:t> i </a:t>
            </a:r>
            <a:r>
              <a:rPr lang="el-GR" dirty="0"/>
              <a:t>α</a:t>
            </a:r>
            <a:r>
              <a:rPr lang="sr-Latn-CS" dirty="0"/>
              <a:t>/</a:t>
            </a:r>
            <a:r>
              <a:rPr lang="el-GR" dirty="0"/>
              <a:t>β </a:t>
            </a:r>
            <a:r>
              <a:rPr lang="sr-Latn-CS" dirty="0"/>
              <a:t>legure.</a:t>
            </a:r>
            <a:endParaRPr lang="en-US" dirty="0"/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1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 TIG</a:t>
            </a:r>
          </a:p>
          <a:p>
            <a:pPr>
              <a:buFontTx/>
              <a:buChar char="-"/>
            </a:pPr>
            <a:r>
              <a:rPr lang="en-US" dirty="0"/>
              <a:t>MIG</a:t>
            </a:r>
          </a:p>
          <a:p>
            <a:pPr>
              <a:buFontTx/>
              <a:buChar char="-"/>
            </a:pPr>
            <a:r>
              <a:rPr lang="en-US" dirty="0" err="1"/>
              <a:t>Plazmom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Elektronskim</a:t>
            </a:r>
            <a:r>
              <a:rPr lang="en-US" dirty="0"/>
              <a:t> </a:t>
            </a:r>
            <a:r>
              <a:rPr lang="en-US" dirty="0" err="1"/>
              <a:t>snopom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Difuzijom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 </a:t>
            </a:r>
            <a:r>
              <a:rPr lang="en-US" dirty="0" err="1"/>
              <a:t>Elektrootporno</a:t>
            </a:r>
            <a:r>
              <a:rPr lang="en-US" dirty="0"/>
              <a:t> </a:t>
            </a:r>
            <a:r>
              <a:rPr lang="en-US" dirty="0" err="1"/>
              <a:t>tačkasto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9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/>
          </a:bodyPr>
          <a:lstStyle/>
          <a:p>
            <a:r>
              <a:rPr lang="sr-Latn-CS" sz="2400" b="1" u="sng" dirty="0"/>
              <a:t>Generalne preporuke: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sr-Latn-CS" sz="2400" i="1" dirty="0"/>
              <a:t>Osnovni problem je prisustvo kiseonika, vodonika i vodene pare koje izazivaju krtost i </a:t>
            </a:r>
            <a:r>
              <a:rPr lang="en-US" sz="2400" i="1" dirty="0" err="1"/>
              <a:t>generalno</a:t>
            </a:r>
            <a:r>
              <a:rPr lang="en-US" sz="2400" i="1" dirty="0"/>
              <a:t> </a:t>
            </a:r>
            <a:r>
              <a:rPr lang="sr-Latn-CS" sz="2400" i="1" dirty="0"/>
              <a:t>loše </a:t>
            </a:r>
            <a:r>
              <a:rPr lang="en-US" sz="2400" i="1" dirty="0" err="1"/>
              <a:t>mehani</a:t>
            </a:r>
            <a:r>
              <a:rPr lang="sr-Latn-RS" sz="2400" i="1" dirty="0"/>
              <a:t>č</a:t>
            </a:r>
            <a:r>
              <a:rPr lang="en-US" sz="2400" i="1" dirty="0" err="1"/>
              <a:t>ke</a:t>
            </a:r>
            <a:r>
              <a:rPr lang="en-US" sz="2400" i="1" dirty="0"/>
              <a:t> </a:t>
            </a:r>
            <a:r>
              <a:rPr lang="sr-Latn-CS" sz="2400" i="1" dirty="0"/>
              <a:t>osobine.</a:t>
            </a:r>
          </a:p>
          <a:p>
            <a:pPr>
              <a:buFontTx/>
              <a:buChar char="-"/>
            </a:pPr>
            <a:r>
              <a:rPr lang="sr-Latn-CS" sz="2400" dirty="0"/>
              <a:t>Potrebno detaljno čišćenje površina (vlaga – H</a:t>
            </a:r>
            <a:r>
              <a:rPr lang="sr-Latn-CS" sz="2400" baseline="-25000" dirty="0"/>
              <a:t>2</a:t>
            </a:r>
            <a:r>
              <a:rPr lang="sr-Latn-CS" sz="2400" dirty="0"/>
              <a:t>O!!!)</a:t>
            </a:r>
            <a:r>
              <a:rPr lang="en-US" sz="2400" dirty="0"/>
              <a:t>, min 30 mm od </a:t>
            </a:r>
            <a:r>
              <a:rPr lang="en-US" sz="2400" dirty="0" err="1"/>
              <a:t>ivice</a:t>
            </a:r>
            <a:r>
              <a:rPr lang="en-US" sz="2400" dirty="0"/>
              <a:t> </a:t>
            </a:r>
            <a:r>
              <a:rPr lang="en-US" sz="2400" dirty="0" err="1"/>
              <a:t>spoja</a:t>
            </a:r>
            <a:r>
              <a:rPr lang="en-US" sz="2400" dirty="0"/>
              <a:t> (</a:t>
            </a:r>
            <a:r>
              <a:rPr lang="en-US" sz="2400" dirty="0" err="1"/>
              <a:t>aceton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prljavštinu</a:t>
            </a:r>
            <a:r>
              <a:rPr lang="en-US" sz="2400" dirty="0"/>
              <a:t>, </a:t>
            </a:r>
            <a:r>
              <a:rPr lang="en-US" sz="2400" dirty="0" err="1"/>
              <a:t>vodeni</a:t>
            </a:r>
            <a:r>
              <a:rPr lang="en-US" sz="2400" dirty="0"/>
              <a:t> </a:t>
            </a:r>
            <a:r>
              <a:rPr lang="en-US" sz="2400" dirty="0" err="1"/>
              <a:t>rastvor</a:t>
            </a:r>
            <a:r>
              <a:rPr lang="en-US" sz="2400" dirty="0"/>
              <a:t> 2-4% </a:t>
            </a:r>
            <a:r>
              <a:rPr lang="en-US" sz="2400" dirty="0" err="1"/>
              <a:t>fluorovodonične</a:t>
            </a:r>
            <a:r>
              <a:rPr lang="en-US" sz="2400" dirty="0"/>
              <a:t> </a:t>
            </a:r>
            <a:r>
              <a:rPr lang="en-US" sz="2400" dirty="0" err="1"/>
              <a:t>kiseline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30-40% </a:t>
            </a:r>
            <a:r>
              <a:rPr lang="en-US" sz="2400" dirty="0" err="1"/>
              <a:t>azotne</a:t>
            </a:r>
            <a:r>
              <a:rPr lang="en-US" sz="2400" dirty="0"/>
              <a:t> </a:t>
            </a:r>
            <a:r>
              <a:rPr lang="en-US" sz="2400" dirty="0" err="1"/>
              <a:t>kiseline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ispiranje</a:t>
            </a:r>
            <a:r>
              <a:rPr lang="en-US" sz="2400" dirty="0"/>
              <a:t> </a:t>
            </a:r>
            <a:r>
              <a:rPr lang="en-US" sz="2400" dirty="0" err="1"/>
              <a:t>dejonizovanom</a:t>
            </a:r>
            <a:r>
              <a:rPr lang="en-US" sz="2400" dirty="0"/>
              <a:t> </a:t>
            </a:r>
            <a:r>
              <a:rPr lang="en-US" sz="2400" dirty="0" err="1"/>
              <a:t>vodom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uklanjanje</a:t>
            </a:r>
            <a:r>
              <a:rPr lang="en-US" sz="2400" dirty="0"/>
              <a:t> </a:t>
            </a:r>
            <a:r>
              <a:rPr lang="en-US" sz="2400" dirty="0" err="1"/>
              <a:t>oksida</a:t>
            </a:r>
            <a:r>
              <a:rPr lang="en-US" sz="2400" dirty="0"/>
              <a:t>), </a:t>
            </a:r>
            <a:r>
              <a:rPr lang="en-US" sz="2400" dirty="0" err="1"/>
              <a:t>odmah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toga </a:t>
            </a:r>
            <a:r>
              <a:rPr lang="en-US" sz="2400" dirty="0" err="1"/>
              <a:t>zavarivanje</a:t>
            </a:r>
            <a:endParaRPr lang="sr-Latn-CS" sz="2400" dirty="0"/>
          </a:p>
          <a:p>
            <a:pPr>
              <a:buFontTx/>
              <a:buChar char="-"/>
            </a:pPr>
            <a:r>
              <a:rPr lang="sr-Latn-CS" sz="2400" dirty="0"/>
              <a:t>Upotreba vrlo čistih gasova (Ar), da ne bi došlo do kontaminacije (O</a:t>
            </a:r>
            <a:r>
              <a:rPr lang="sr-Latn-CS" sz="2400" baseline="-25000" dirty="0"/>
              <a:t>2</a:t>
            </a:r>
            <a:r>
              <a:rPr lang="sr-Latn-CS" sz="2400" dirty="0"/>
              <a:t>, H</a:t>
            </a:r>
            <a:r>
              <a:rPr lang="sr-Latn-CS" sz="2400" baseline="-25000" dirty="0"/>
              <a:t>2</a:t>
            </a:r>
            <a:r>
              <a:rPr lang="sr-Latn-CS" sz="2400" dirty="0"/>
              <a:t>).</a:t>
            </a:r>
          </a:p>
          <a:p>
            <a:pPr>
              <a:buFontTx/>
              <a:buChar char="-"/>
            </a:pPr>
            <a:r>
              <a:rPr lang="sr-Latn-CS" sz="2400" dirty="0"/>
              <a:t>Potreban zaštitni gas i sa</a:t>
            </a:r>
            <a:r>
              <a:rPr lang="en-US" sz="2400" dirty="0"/>
              <a:t> l</a:t>
            </a:r>
            <a:r>
              <a:rPr lang="sr-Latn-CS" sz="2400" dirty="0" err="1"/>
              <a:t>ica</a:t>
            </a:r>
            <a:r>
              <a:rPr lang="sr-Latn-CS" sz="2400" dirty="0"/>
              <a:t> i korena šava, eventualno sa korene</a:t>
            </a:r>
            <a:r>
              <a:rPr lang="en-US" sz="2400" dirty="0"/>
              <a:t> </a:t>
            </a:r>
            <a:r>
              <a:rPr lang="sr-Latn-CS" sz="2400" dirty="0"/>
              <a:t>strane može podloška od keramike ili grafita.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DM </a:t>
            </a:r>
            <a:r>
              <a:rPr lang="en-US" sz="2400" dirty="0" err="1"/>
              <a:t>istorodan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OM, </a:t>
            </a:r>
            <a:r>
              <a:rPr lang="en-US" sz="2400" dirty="0" err="1"/>
              <a:t>tehn.čisti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je </a:t>
            </a:r>
            <a:r>
              <a:rPr lang="en-US" sz="2400" dirty="0" err="1"/>
              <a:t>primaran</a:t>
            </a:r>
            <a:r>
              <a:rPr lang="en-US" sz="2400" dirty="0"/>
              <a:t> </a:t>
            </a:r>
            <a:r>
              <a:rPr lang="en-US" sz="2400" dirty="0" err="1"/>
              <a:t>zahtev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duktilnošću</a:t>
            </a:r>
            <a:r>
              <a:rPr lang="en-US" sz="2400" dirty="0"/>
              <a:t> </a:t>
            </a:r>
            <a:r>
              <a:rPr lang="en-US" sz="2400" dirty="0" err="1"/>
              <a:t>šava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86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8702" y="1371600"/>
            <a:ext cx="6732898" cy="5350928"/>
            <a:chOff x="3325503" y="2098307"/>
            <a:chExt cx="5818498" cy="4817528"/>
          </a:xfrm>
        </p:grpSpPr>
        <p:grpSp>
          <p:nvGrpSpPr>
            <p:cNvPr id="6" name="Group 5"/>
            <p:cNvGrpSpPr/>
            <p:nvPr/>
          </p:nvGrpSpPr>
          <p:grpSpPr>
            <a:xfrm>
              <a:off x="3325503" y="2098307"/>
              <a:ext cx="5818498" cy="4817528"/>
              <a:chOff x="3325503" y="2098307"/>
              <a:chExt cx="5818498" cy="481752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61416" t="40775" r="10761" b="26374"/>
              <a:stretch/>
            </p:blipFill>
            <p:spPr>
              <a:xfrm>
                <a:off x="3466203" y="2098307"/>
                <a:ext cx="5677798" cy="376909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325503" y="3146991"/>
                <a:ext cx="2667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 </a:t>
                </a:r>
                <a:r>
                  <a:rPr lang="en-US" dirty="0" err="1"/>
                  <a:t>šav</a:t>
                </a:r>
                <a:r>
                  <a:rPr lang="en-US" dirty="0"/>
                  <a:t> do </a:t>
                </a:r>
                <a:r>
                  <a:rPr lang="en-US" dirty="0" err="1"/>
                  <a:t>debljine</a:t>
                </a:r>
                <a:r>
                  <a:rPr lang="en-US" dirty="0"/>
                  <a:t> OM 2,4 mm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77000" y="3316069"/>
                <a:ext cx="2667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U </a:t>
                </a:r>
                <a:r>
                  <a:rPr lang="en-US" dirty="0" err="1"/>
                  <a:t>šav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debljine</a:t>
                </a:r>
                <a:r>
                  <a:rPr lang="en-US" dirty="0"/>
                  <a:t> OM </a:t>
                </a:r>
                <a:r>
                  <a:rPr lang="en-US" dirty="0" err="1"/>
                  <a:t>preko</a:t>
                </a:r>
                <a:r>
                  <a:rPr lang="en-US" dirty="0"/>
                  <a:t> 9,5 mm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66202" y="5898109"/>
                <a:ext cx="2667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 </a:t>
                </a:r>
                <a:r>
                  <a:rPr lang="en-US" dirty="0" err="1"/>
                  <a:t>šav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debljine</a:t>
                </a:r>
                <a:r>
                  <a:rPr lang="en-US" dirty="0"/>
                  <a:t> OM od 2,4-9,5 mm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77000" y="5992505"/>
                <a:ext cx="2667000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Modifikovani</a:t>
                </a:r>
                <a:r>
                  <a:rPr lang="en-US" dirty="0"/>
                  <a:t> U </a:t>
                </a:r>
                <a:r>
                  <a:rPr lang="en-US" dirty="0" err="1"/>
                  <a:t>šav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debljine</a:t>
                </a:r>
                <a:r>
                  <a:rPr lang="en-US" dirty="0"/>
                  <a:t> OM </a:t>
                </a:r>
                <a:r>
                  <a:rPr lang="en-US" dirty="0" err="1"/>
                  <a:t>preko</a:t>
                </a:r>
                <a:r>
                  <a:rPr lang="en-US" dirty="0"/>
                  <a:t> 9,5 mm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95853" y="2907268"/>
                <a:ext cx="947547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0-4 mm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96253" y="2983468"/>
                <a:ext cx="947547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/>
                  <a:t>2,4 mm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40797" y="3048000"/>
                <a:ext cx="962503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1,6-2,4mm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10401" y="5651956"/>
                <a:ext cx="533400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 mm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53357" y="5699968"/>
                <a:ext cx="609599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1,4-2,4mm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07991" y="4604685"/>
                <a:ext cx="609599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100" dirty="0"/>
              </a:p>
              <a:p>
                <a:r>
                  <a:rPr lang="en-US" sz="1100" dirty="0"/>
                  <a:t>0-0,8 mm</a:t>
                </a:r>
              </a:p>
              <a:p>
                <a:endParaRPr lang="en-US" sz="11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40610" y="5567317"/>
                <a:ext cx="850390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0-2,4 mm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565327" y="2286000"/>
              <a:ext cx="435673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6,4</a:t>
              </a:r>
            </a:p>
            <a:p>
              <a:r>
                <a:rPr lang="en-US" sz="1100" dirty="0"/>
                <a:t>mm</a:t>
              </a: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267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err="1"/>
              <a:t>Predgrevanje</a:t>
            </a:r>
            <a:r>
              <a:rPr lang="en-US" sz="2400" dirty="0"/>
              <a:t> do 120</a:t>
            </a:r>
            <a:r>
              <a:rPr lang="en-US" sz="2400" baseline="30000" dirty="0"/>
              <a:t>o</a:t>
            </a:r>
            <a:r>
              <a:rPr lang="en-US" sz="2400" dirty="0"/>
              <a:t>C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oksidacije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potrebe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ponovnim</a:t>
            </a:r>
            <a:r>
              <a:rPr lang="en-US" sz="2400" dirty="0"/>
              <a:t> </a:t>
            </a:r>
            <a:r>
              <a:rPr lang="en-US" sz="2400" dirty="0" err="1"/>
              <a:t>šišćenjem</a:t>
            </a:r>
            <a:r>
              <a:rPr lang="en-US" sz="2400" dirty="0"/>
              <a:t> (</a:t>
            </a:r>
            <a:r>
              <a:rPr lang="en-US" sz="2400" dirty="0" err="1"/>
              <a:t>četka</a:t>
            </a:r>
            <a:r>
              <a:rPr lang="en-US" sz="2400" dirty="0"/>
              <a:t> od </a:t>
            </a:r>
            <a:r>
              <a:rPr lang="en-US" sz="2400" dirty="0" err="1"/>
              <a:t>austenitng</a:t>
            </a:r>
            <a:r>
              <a:rPr lang="en-US" sz="2400" dirty="0"/>
              <a:t> </a:t>
            </a:r>
            <a:r>
              <a:rPr lang="en-US" sz="2400" dirty="0" err="1"/>
              <a:t>nerđajućeg</a:t>
            </a:r>
            <a:r>
              <a:rPr lang="en-US" sz="2400" dirty="0"/>
              <a:t> </a:t>
            </a:r>
            <a:r>
              <a:rPr lang="en-US" sz="2400" dirty="0" err="1"/>
              <a:t>čelika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 err="1"/>
              <a:t>Specifični</a:t>
            </a:r>
            <a:r>
              <a:rPr lang="en-US" sz="2400" dirty="0"/>
              <a:t> </a:t>
            </a:r>
            <a:r>
              <a:rPr lang="en-US" sz="2400" dirty="0" err="1"/>
              <a:t>oblici</a:t>
            </a:r>
            <a:r>
              <a:rPr lang="en-US" sz="2400" dirty="0"/>
              <a:t> </a:t>
            </a:r>
            <a:r>
              <a:rPr lang="en-US" sz="2400" dirty="0" err="1"/>
              <a:t>šavova</a:t>
            </a:r>
            <a:r>
              <a:rPr lang="en-US" sz="2400" dirty="0"/>
              <a:t>: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392489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TIG/MIG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Obavezno uklanjanje oksida titana sa površine.</a:t>
            </a:r>
          </a:p>
          <a:p>
            <a:r>
              <a:rPr lang="sr-Latn-CS" dirty="0"/>
              <a:t>Protok argona mora biti optimalan: </a:t>
            </a:r>
          </a:p>
          <a:p>
            <a:pPr>
              <a:buNone/>
            </a:pPr>
            <a:r>
              <a:rPr lang="sr-Latn-CS" dirty="0"/>
              <a:t>- </a:t>
            </a:r>
            <a:r>
              <a:rPr lang="en-US" dirty="0"/>
              <a:t> </a:t>
            </a:r>
            <a:r>
              <a:rPr lang="sr-Latn-CS" dirty="0"/>
              <a:t> previše mali – nedovoljna zaštita</a:t>
            </a:r>
          </a:p>
          <a:p>
            <a:pPr>
              <a:buFontTx/>
              <a:buChar char="-"/>
            </a:pPr>
            <a:r>
              <a:rPr lang="sr-Latn-CS" dirty="0"/>
              <a:t>preveliki – turbulentno kretanje gasa, takođe nedovoljna zaštita</a:t>
            </a:r>
          </a:p>
          <a:p>
            <a:r>
              <a:rPr lang="sr-Latn-CS" dirty="0"/>
              <a:t>Poželjna podloška na korenu šava zbog otklanjanja opasnosti od </a:t>
            </a:r>
            <a:r>
              <a:rPr lang="en-US" dirty="0" err="1"/>
              <a:t>prokapline</a:t>
            </a:r>
            <a:r>
              <a:rPr lang="en-US" dirty="0"/>
              <a:t> (p</a:t>
            </a:r>
            <a:r>
              <a:rPr lang="sr-Latn-CS" dirty="0"/>
              <a:t>revelike struje</a:t>
            </a:r>
            <a:r>
              <a:rPr lang="en-US" dirty="0"/>
              <a:t>).</a:t>
            </a:r>
            <a:endParaRPr lang="sr-Latn-CS" dirty="0"/>
          </a:p>
          <a:p>
            <a:pPr>
              <a:buFontTx/>
              <a:buChar char="-"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92747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 elektronskim snopom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705600" cy="42211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/>
              <a:t>Vrhunski kvalitet</a:t>
            </a:r>
          </a:p>
          <a:p>
            <a:r>
              <a:rPr lang="sr-Latn-CS" dirty="0"/>
              <a:t>Moguće zavarivanje relativno velikih debljina.</a:t>
            </a:r>
          </a:p>
          <a:p>
            <a:r>
              <a:rPr lang="sr-Latn-CS" dirty="0"/>
              <a:t>Mali unos toplote – mala širina ZUT-a</a:t>
            </a:r>
          </a:p>
          <a:p>
            <a:r>
              <a:rPr lang="sr-Latn-CS" dirty="0"/>
              <a:t>Visoka cena</a:t>
            </a:r>
          </a:p>
          <a:p>
            <a:r>
              <a:rPr lang="sr-Latn-CS" dirty="0"/>
              <a:t>Ograničenje dimenzija radnog predmeta zbog potrebe za vakuumskom komorom (što je komora veća, teže se postiže vakuum).</a:t>
            </a:r>
          </a:p>
        </p:txBody>
      </p:sp>
      <p:sp>
        <p:nvSpPr>
          <p:cNvPr id="2050" name="AutoShape 2" descr="http://www.ebteccorp.com/images/ebweld_spikes.jpg"/>
          <p:cNvSpPr>
            <a:spLocks noChangeAspect="1" noChangeArrowheads="1"/>
          </p:cNvSpPr>
          <p:nvPr/>
        </p:nvSpPr>
        <p:spPr bwMode="auto">
          <a:xfrm>
            <a:off x="155575" y="-1744663"/>
            <a:ext cx="3333750" cy="3648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2052" name="AutoShape 4" descr="http://www.ebteccorp.com/images/ebweld_spikes.jpg"/>
          <p:cNvSpPr>
            <a:spLocks noChangeAspect="1" noChangeArrowheads="1"/>
          </p:cNvSpPr>
          <p:nvPr/>
        </p:nvSpPr>
        <p:spPr bwMode="auto">
          <a:xfrm>
            <a:off x="155575" y="-1744663"/>
            <a:ext cx="3333750" cy="3648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43750" t="33000" r="49375" b="28000"/>
          <a:stretch>
            <a:fillRect/>
          </a:stretch>
        </p:blipFill>
        <p:spPr bwMode="auto">
          <a:xfrm>
            <a:off x="7496908" y="1600200"/>
            <a:ext cx="141849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912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 plazmom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Srodno</a:t>
            </a:r>
            <a:r>
              <a:rPr lang="en-US" dirty="0"/>
              <a:t> TIG </a:t>
            </a:r>
            <a:r>
              <a:rPr lang="en-US" dirty="0" err="1"/>
              <a:t>postupku</a:t>
            </a:r>
            <a:r>
              <a:rPr lang="en-US" dirty="0"/>
              <a:t>.</a:t>
            </a:r>
          </a:p>
          <a:p>
            <a:r>
              <a:rPr lang="en-US" dirty="0" err="1"/>
              <a:t>Skuplja</a:t>
            </a:r>
            <a:r>
              <a:rPr lang="en-US" dirty="0"/>
              <a:t> </a:t>
            </a:r>
            <a:r>
              <a:rPr lang="en-US" dirty="0" err="1"/>
              <a:t>oprema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obezbeđeno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TIG.</a:t>
            </a:r>
          </a:p>
          <a:p>
            <a:r>
              <a:rPr lang="en-US" dirty="0"/>
              <a:t>Titan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titana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sr-Latn-CS" dirty="0"/>
              <a:t> (velika viskoznost)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idealnim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plazmom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visokih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javljaju</a:t>
            </a:r>
            <a:r>
              <a:rPr lang="en-US" dirty="0"/>
              <a:t> (</a:t>
            </a:r>
            <a:r>
              <a:rPr lang="en-US" dirty="0" err="1"/>
              <a:t>sprečavanje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prokaplina</a:t>
            </a:r>
            <a:r>
              <a:rPr lang="en-US" dirty="0"/>
              <a:t>).</a:t>
            </a:r>
          </a:p>
          <a:p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TIG: </a:t>
            </a:r>
            <a:r>
              <a:rPr lang="en-US" dirty="0" err="1"/>
              <a:t>plazmom</a:t>
            </a:r>
            <a:r>
              <a:rPr lang="en-US" dirty="0"/>
              <a:t> se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prodornost</a:t>
            </a:r>
            <a:r>
              <a:rPr lang="en-US" dirty="0"/>
              <a:t>, a TIG-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širina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33880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959</Words>
  <Application>Microsoft Office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Tehnologija spajanja savremenih materijala </vt:lpstr>
      <vt:lpstr>Zavarljivost ostalih metala i legura</vt:lpstr>
      <vt:lpstr>Zavarljivost titana i legura titana</vt:lpstr>
      <vt:lpstr>PowerPoint Presentation</vt:lpstr>
      <vt:lpstr>PowerPoint Presentation</vt:lpstr>
      <vt:lpstr>PowerPoint Presentation</vt:lpstr>
      <vt:lpstr>TIG/MIG</vt:lpstr>
      <vt:lpstr>Zavarivanje elektronskim snopom</vt:lpstr>
      <vt:lpstr>Zavarivanje plazmom</vt:lpstr>
      <vt:lpstr>Zavarivanje difuzijom</vt:lpstr>
      <vt:lpstr>Elektrootporno zavarivanje</vt:lpstr>
      <vt:lpstr>Zavarljivost magnezijuma i legura magnezijuma</vt:lpstr>
      <vt:lpstr>PowerPoint Presentation</vt:lpstr>
      <vt:lpstr>PowerPoint Presentation</vt:lpstr>
      <vt:lpstr>PowerPoint Presentation</vt:lpstr>
      <vt:lpstr>PowerPoint Presentation</vt:lpstr>
      <vt:lpstr>TIG/MIG</vt:lpstr>
      <vt:lpstr>Zavarivanje laserom</vt:lpstr>
      <vt:lpstr>TIG/laser (LATIG)</vt:lpstr>
      <vt:lpstr>Tačkasto elektrootporno zavarivanje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246</cp:revision>
  <dcterms:created xsi:type="dcterms:W3CDTF">2015-08-03T17:45:04Z</dcterms:created>
  <dcterms:modified xsi:type="dcterms:W3CDTF">2017-01-11T12:08:03Z</dcterms:modified>
</cp:coreProperties>
</file>